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6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услуг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социально - бытовые</c:v>
                </c:pt>
                <c:pt idx="1">
                  <c:v>социально - медицинские</c:v>
                </c:pt>
                <c:pt idx="2">
                  <c:v>Социально - психологические</c:v>
                </c:pt>
                <c:pt idx="3">
                  <c:v>Социально - педагогические</c:v>
                </c:pt>
                <c:pt idx="4">
                  <c:v>Социально - трудовые</c:v>
                </c:pt>
                <c:pt idx="5">
                  <c:v>Социально - правовые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1950</c:v>
                </c:pt>
                <c:pt idx="1">
                  <c:v>2135</c:v>
                </c:pt>
                <c:pt idx="2">
                  <c:v>585</c:v>
                </c:pt>
                <c:pt idx="3">
                  <c:v>2908</c:v>
                </c:pt>
                <c:pt idx="4">
                  <c:v>124</c:v>
                </c:pt>
                <c:pt idx="5">
                  <c:v>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9-4AE6-96B8-CEF73E970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детей, прошедших реабилитацию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</c:v>
                </c:pt>
                <c:pt idx="1">
                  <c:v>100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54-41DC-9465-764A262CD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поступивших детей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2019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71</c:v>
                </c:pt>
                <c:pt idx="2">
                  <c:v>72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1-4946-9372-463C8CEA4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от 1 г до 3 лет</c:v>
                </c:pt>
                <c:pt idx="1">
                  <c:v>от 3 до 7 лет</c:v>
                </c:pt>
                <c:pt idx="2">
                  <c:v>от 7 до 10 лет</c:v>
                </c:pt>
                <c:pt idx="3">
                  <c:v>от 10 до 14 лет</c:v>
                </c:pt>
                <c:pt idx="4">
                  <c:v>от 14 до 18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25</c:v>
                </c:pt>
                <c:pt idx="2">
                  <c:v>12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C7-41F6-B01E-68635801E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койко-дней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6400</c:v>
                </c:pt>
                <c:pt idx="1">
                  <c:v>8198</c:v>
                </c:pt>
                <c:pt idx="2">
                  <c:v>7019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16-4000-9F3B-738D313F4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до 3 мес</c:v>
                </c:pt>
                <c:pt idx="1">
                  <c:v>от 3 до 6 мес</c:v>
                </c:pt>
                <c:pt idx="2">
                  <c:v>от 6 до года</c:v>
                </c:pt>
                <c:pt idx="3">
                  <c:v>свыше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14</c:v>
                </c:pt>
                <c:pt idx="2">
                  <c:v>16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D-45D8-BA05-B44FCDE90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55256374203222"/>
          <c:y val="0.92931963533733275"/>
          <c:w val="0.4995906060615426"/>
          <c:h val="4.8919979221200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23FC3-F59A-4D96-AF6C-A1FB7A707CC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FB1912-6D6E-42B3-BC3E-A79FF4D4EE44}">
      <dgm:prSet phldrT="[Текст]"/>
      <dgm:spPr/>
      <dgm:t>
        <a:bodyPr/>
        <a:lstStyle/>
        <a:p>
          <a:r>
            <a:rPr lang="ru-RU" dirty="0" smtClean="0"/>
            <a:t>Служба ранней помощи</a:t>
          </a:r>
          <a:endParaRPr lang="ru-RU" dirty="0"/>
        </a:p>
      </dgm:t>
    </dgm:pt>
    <dgm:pt modelId="{99D89318-45CA-463D-AA4D-12BA0496DD04}" type="parTrans" cxnId="{E1D0F475-CC65-489D-950D-8B72150F17FF}">
      <dgm:prSet/>
      <dgm:spPr/>
      <dgm:t>
        <a:bodyPr/>
        <a:lstStyle/>
        <a:p>
          <a:endParaRPr lang="ru-RU"/>
        </a:p>
      </dgm:t>
    </dgm:pt>
    <dgm:pt modelId="{8CA71EBC-7D9D-4C5C-ABB7-5AE366BF05C7}" type="sibTrans" cxnId="{E1D0F475-CC65-489D-950D-8B72150F17FF}">
      <dgm:prSet/>
      <dgm:spPr/>
      <dgm:t>
        <a:bodyPr/>
        <a:lstStyle/>
        <a:p>
          <a:endParaRPr lang="ru-RU"/>
        </a:p>
      </dgm:t>
    </dgm:pt>
    <dgm:pt modelId="{C2BDD668-FD1C-4333-9362-2923C6CCCE19}">
      <dgm:prSet phldrT="[Текст]"/>
      <dgm:spPr/>
      <dgm:t>
        <a:bodyPr/>
        <a:lstStyle/>
        <a:p>
          <a:r>
            <a:rPr lang="ru-RU" dirty="0" smtClean="0"/>
            <a:t>Кабинет раннего вмешательства</a:t>
          </a:r>
          <a:endParaRPr lang="ru-RU" dirty="0"/>
        </a:p>
      </dgm:t>
    </dgm:pt>
    <dgm:pt modelId="{0F890274-DD21-41F2-8332-98981F999125}" type="parTrans" cxnId="{CC6578E3-BD23-4DC5-918A-99E451CDE9FF}">
      <dgm:prSet/>
      <dgm:spPr/>
      <dgm:t>
        <a:bodyPr/>
        <a:lstStyle/>
        <a:p>
          <a:endParaRPr lang="ru-RU"/>
        </a:p>
      </dgm:t>
    </dgm:pt>
    <dgm:pt modelId="{02A28058-7FB5-4407-B501-8950FC23706F}" type="sibTrans" cxnId="{CC6578E3-BD23-4DC5-918A-99E451CDE9FF}">
      <dgm:prSet/>
      <dgm:spPr/>
      <dgm:t>
        <a:bodyPr/>
        <a:lstStyle/>
        <a:p>
          <a:endParaRPr lang="ru-RU"/>
        </a:p>
      </dgm:t>
    </dgm:pt>
    <dgm:pt modelId="{A8F240F1-B805-43D4-9EBB-245A068732BA}">
      <dgm:prSet phldrT="[Текст]"/>
      <dgm:spPr/>
      <dgm:t>
        <a:bodyPr/>
        <a:lstStyle/>
        <a:p>
          <a:r>
            <a:rPr lang="ru-RU" dirty="0" err="1" smtClean="0"/>
            <a:t>Лекотека</a:t>
          </a:r>
          <a:endParaRPr lang="ru-RU" dirty="0"/>
        </a:p>
      </dgm:t>
    </dgm:pt>
    <dgm:pt modelId="{6DECCBCB-9EEB-4727-8596-9F216399E0AB}" type="parTrans" cxnId="{E45CD7E7-751D-4D6F-A9BD-4EDEEF9B6175}">
      <dgm:prSet/>
      <dgm:spPr/>
      <dgm:t>
        <a:bodyPr/>
        <a:lstStyle/>
        <a:p>
          <a:endParaRPr lang="ru-RU"/>
        </a:p>
      </dgm:t>
    </dgm:pt>
    <dgm:pt modelId="{CFF6B69D-15D4-4C49-B1E9-4E88CDD07E00}" type="sibTrans" cxnId="{E45CD7E7-751D-4D6F-A9BD-4EDEEF9B6175}">
      <dgm:prSet/>
      <dgm:spPr/>
      <dgm:t>
        <a:bodyPr/>
        <a:lstStyle/>
        <a:p>
          <a:endParaRPr lang="ru-RU"/>
        </a:p>
      </dgm:t>
    </dgm:pt>
    <dgm:pt modelId="{BD660739-C101-472B-B9CE-DE7B1597326E}">
      <dgm:prSet phldrT="[Текст]"/>
      <dgm:spPr/>
      <dgm:t>
        <a:bodyPr/>
        <a:lstStyle/>
        <a:p>
          <a:r>
            <a:rPr lang="ru-RU" dirty="0" smtClean="0"/>
            <a:t>Мобильная бригада</a:t>
          </a:r>
          <a:endParaRPr lang="ru-RU" dirty="0"/>
        </a:p>
      </dgm:t>
    </dgm:pt>
    <dgm:pt modelId="{262BAF20-2A6F-4AF5-95FF-4D8D6230A461}" type="parTrans" cxnId="{787211D3-3FA6-4E22-8310-DD45B3035AF3}">
      <dgm:prSet/>
      <dgm:spPr/>
      <dgm:t>
        <a:bodyPr/>
        <a:lstStyle/>
        <a:p>
          <a:endParaRPr lang="ru-RU"/>
        </a:p>
      </dgm:t>
    </dgm:pt>
    <dgm:pt modelId="{5112EE2E-F9A2-43E5-82E0-5250F84199D2}" type="sibTrans" cxnId="{787211D3-3FA6-4E22-8310-DD45B3035AF3}">
      <dgm:prSet/>
      <dgm:spPr/>
      <dgm:t>
        <a:bodyPr/>
        <a:lstStyle/>
        <a:p>
          <a:endParaRPr lang="ru-RU"/>
        </a:p>
      </dgm:t>
    </dgm:pt>
    <dgm:pt modelId="{BE2E35B6-5E81-4B6C-ACB0-499AE44AC5AF}" type="pres">
      <dgm:prSet presAssocID="{51B23FC3-F59A-4D96-AF6C-A1FB7A707CC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E2D1AE-A7E3-4D8F-A066-A9C137F39FAE}" type="pres">
      <dgm:prSet presAssocID="{C3FB1912-6D6E-42B3-BC3E-A79FF4D4EE44}" presName="root1" presStyleCnt="0"/>
      <dgm:spPr/>
    </dgm:pt>
    <dgm:pt modelId="{4D3227DA-F63F-4CE9-913E-C49BA7028C59}" type="pres">
      <dgm:prSet presAssocID="{C3FB1912-6D6E-42B3-BC3E-A79FF4D4EE44}" presName="LevelOneTextNode" presStyleLbl="node0" presStyleIdx="0" presStyleCnt="1" custScaleX="472457" custScaleY="279781" custLinFactX="-931023" custLinFactNeighborX="-1000000" custLinFactNeighborY="-3366">
        <dgm:presLayoutVars>
          <dgm:chPref val="3"/>
        </dgm:presLayoutVars>
      </dgm:prSet>
      <dgm:spPr/>
    </dgm:pt>
    <dgm:pt modelId="{B6CF6141-0B92-416E-AD45-E3E459CD6366}" type="pres">
      <dgm:prSet presAssocID="{C3FB1912-6D6E-42B3-BC3E-A79FF4D4EE44}" presName="level2hierChild" presStyleCnt="0"/>
      <dgm:spPr/>
    </dgm:pt>
    <dgm:pt modelId="{3479AEF6-ED54-4D99-ABC2-B08895ABD8CE}" type="pres">
      <dgm:prSet presAssocID="{0F890274-DD21-41F2-8332-98981F999125}" presName="conn2-1" presStyleLbl="parChTrans1D2" presStyleIdx="0" presStyleCnt="3"/>
      <dgm:spPr/>
    </dgm:pt>
    <dgm:pt modelId="{5DEF0AA1-572E-4B60-8039-7567D9434A82}" type="pres">
      <dgm:prSet presAssocID="{0F890274-DD21-41F2-8332-98981F999125}" presName="connTx" presStyleLbl="parChTrans1D2" presStyleIdx="0" presStyleCnt="3"/>
      <dgm:spPr/>
    </dgm:pt>
    <dgm:pt modelId="{89D1EAF4-C6AC-4F53-97DE-D94B958F0F4F}" type="pres">
      <dgm:prSet presAssocID="{C2BDD668-FD1C-4333-9362-2923C6CCCE19}" presName="root2" presStyleCnt="0"/>
      <dgm:spPr/>
    </dgm:pt>
    <dgm:pt modelId="{AE84DAEA-0410-4074-ABBD-FEB558D1982F}" type="pres">
      <dgm:prSet presAssocID="{C2BDD668-FD1C-4333-9362-2923C6CCCE19}" presName="LevelTwoTextNode" presStyleLbl="node2" presStyleIdx="0" presStyleCnt="3" custScaleX="440832" custScaleY="255832" custLinFactY="-200000" custLinFactNeighborX="13708" custLinFactNeighborY="-239626">
        <dgm:presLayoutVars>
          <dgm:chPref val="3"/>
        </dgm:presLayoutVars>
      </dgm:prSet>
      <dgm:spPr/>
    </dgm:pt>
    <dgm:pt modelId="{8C9D60E8-9E5A-41DE-8267-EA1AB78A436F}" type="pres">
      <dgm:prSet presAssocID="{C2BDD668-FD1C-4333-9362-2923C6CCCE19}" presName="level3hierChild" presStyleCnt="0"/>
      <dgm:spPr/>
    </dgm:pt>
    <dgm:pt modelId="{B835564C-34BB-4920-B6CF-1B4632FD7EEC}" type="pres">
      <dgm:prSet presAssocID="{6DECCBCB-9EEB-4727-8596-9F216399E0AB}" presName="conn2-1" presStyleLbl="parChTrans1D2" presStyleIdx="1" presStyleCnt="3"/>
      <dgm:spPr/>
    </dgm:pt>
    <dgm:pt modelId="{A8EF1827-6503-45AE-BD58-C0855043E4CC}" type="pres">
      <dgm:prSet presAssocID="{6DECCBCB-9EEB-4727-8596-9F216399E0AB}" presName="connTx" presStyleLbl="parChTrans1D2" presStyleIdx="1" presStyleCnt="3"/>
      <dgm:spPr/>
    </dgm:pt>
    <dgm:pt modelId="{88BD4C6A-AA63-4BAC-843E-61D4784942E1}" type="pres">
      <dgm:prSet presAssocID="{A8F240F1-B805-43D4-9EBB-245A068732BA}" presName="root2" presStyleCnt="0"/>
      <dgm:spPr/>
    </dgm:pt>
    <dgm:pt modelId="{839B5EBE-2173-479F-853C-4624B7126180}" type="pres">
      <dgm:prSet presAssocID="{A8F240F1-B805-43D4-9EBB-245A068732BA}" presName="LevelTwoTextNode" presStyleLbl="node2" presStyleIdx="1" presStyleCnt="3" custScaleX="436492" custScaleY="279480" custLinFactNeighborX="17135" custLinFactNeighborY="15277">
        <dgm:presLayoutVars>
          <dgm:chPref val="3"/>
        </dgm:presLayoutVars>
      </dgm:prSet>
      <dgm:spPr/>
    </dgm:pt>
    <dgm:pt modelId="{119CFF02-4906-443D-A659-DD0CF3BF7F00}" type="pres">
      <dgm:prSet presAssocID="{A8F240F1-B805-43D4-9EBB-245A068732BA}" presName="level3hierChild" presStyleCnt="0"/>
      <dgm:spPr/>
    </dgm:pt>
    <dgm:pt modelId="{929D4466-2931-474C-959C-0001A4247427}" type="pres">
      <dgm:prSet presAssocID="{262BAF20-2A6F-4AF5-95FF-4D8D6230A461}" presName="conn2-1" presStyleLbl="parChTrans1D2" presStyleIdx="2" presStyleCnt="3"/>
      <dgm:spPr/>
    </dgm:pt>
    <dgm:pt modelId="{0BE6EAA0-6671-4E37-991C-675270BEA766}" type="pres">
      <dgm:prSet presAssocID="{262BAF20-2A6F-4AF5-95FF-4D8D6230A461}" presName="connTx" presStyleLbl="parChTrans1D2" presStyleIdx="2" presStyleCnt="3"/>
      <dgm:spPr/>
    </dgm:pt>
    <dgm:pt modelId="{002B61CA-9BF6-4BDB-80C8-D63EB009F037}" type="pres">
      <dgm:prSet presAssocID="{BD660739-C101-472B-B9CE-DE7B1597326E}" presName="root2" presStyleCnt="0"/>
      <dgm:spPr/>
    </dgm:pt>
    <dgm:pt modelId="{80D20176-29A2-446F-8791-9DC884039526}" type="pres">
      <dgm:prSet presAssocID="{BD660739-C101-472B-B9CE-DE7B1597326E}" presName="LevelTwoTextNode" presStyleLbl="node2" presStyleIdx="2" presStyleCnt="3" custScaleX="428941" custScaleY="297397" custLinFactY="100000" custLinFactNeighborX="18500" custLinFactNeighborY="183190">
        <dgm:presLayoutVars>
          <dgm:chPref val="3"/>
        </dgm:presLayoutVars>
      </dgm:prSet>
      <dgm:spPr/>
    </dgm:pt>
    <dgm:pt modelId="{61795DE0-AFB8-4561-8512-0445DFFCA5D4}" type="pres">
      <dgm:prSet presAssocID="{BD660739-C101-472B-B9CE-DE7B1597326E}" presName="level3hierChild" presStyleCnt="0"/>
      <dgm:spPr/>
    </dgm:pt>
  </dgm:ptLst>
  <dgm:cxnLst>
    <dgm:cxn modelId="{D75149D8-B141-441C-BA29-0BF8DCF354BF}" type="presOf" srcId="{6DECCBCB-9EEB-4727-8596-9F216399E0AB}" destId="{B835564C-34BB-4920-B6CF-1B4632FD7EEC}" srcOrd="0" destOrd="0" presId="urn:microsoft.com/office/officeart/2008/layout/HorizontalMultiLevelHierarchy"/>
    <dgm:cxn modelId="{6A07D41C-4B28-42E1-9D6B-5E0C01CB0A1F}" type="presOf" srcId="{C3FB1912-6D6E-42B3-BC3E-A79FF4D4EE44}" destId="{4D3227DA-F63F-4CE9-913E-C49BA7028C59}" srcOrd="0" destOrd="0" presId="urn:microsoft.com/office/officeart/2008/layout/HorizontalMultiLevelHierarchy"/>
    <dgm:cxn modelId="{CC6578E3-BD23-4DC5-918A-99E451CDE9FF}" srcId="{C3FB1912-6D6E-42B3-BC3E-A79FF4D4EE44}" destId="{C2BDD668-FD1C-4333-9362-2923C6CCCE19}" srcOrd="0" destOrd="0" parTransId="{0F890274-DD21-41F2-8332-98981F999125}" sibTransId="{02A28058-7FB5-4407-B501-8950FC23706F}"/>
    <dgm:cxn modelId="{3E638F6F-90CA-409E-B1ED-96A8B35F7607}" type="presOf" srcId="{262BAF20-2A6F-4AF5-95FF-4D8D6230A461}" destId="{929D4466-2931-474C-959C-0001A4247427}" srcOrd="0" destOrd="0" presId="urn:microsoft.com/office/officeart/2008/layout/HorizontalMultiLevelHierarchy"/>
    <dgm:cxn modelId="{E45CD7E7-751D-4D6F-A9BD-4EDEEF9B6175}" srcId="{C3FB1912-6D6E-42B3-BC3E-A79FF4D4EE44}" destId="{A8F240F1-B805-43D4-9EBB-245A068732BA}" srcOrd="1" destOrd="0" parTransId="{6DECCBCB-9EEB-4727-8596-9F216399E0AB}" sibTransId="{CFF6B69D-15D4-4C49-B1E9-4E88CDD07E00}"/>
    <dgm:cxn modelId="{2B7A85D3-849D-434B-90C9-980836763CB1}" type="presOf" srcId="{0F890274-DD21-41F2-8332-98981F999125}" destId="{5DEF0AA1-572E-4B60-8039-7567D9434A82}" srcOrd="1" destOrd="0" presId="urn:microsoft.com/office/officeart/2008/layout/HorizontalMultiLevelHierarchy"/>
    <dgm:cxn modelId="{EB3DB8D2-0A42-4C0D-BEA2-E75DAFFBFF3F}" type="presOf" srcId="{C2BDD668-FD1C-4333-9362-2923C6CCCE19}" destId="{AE84DAEA-0410-4074-ABBD-FEB558D1982F}" srcOrd="0" destOrd="0" presId="urn:microsoft.com/office/officeart/2008/layout/HorizontalMultiLevelHierarchy"/>
    <dgm:cxn modelId="{A38771B8-533E-451F-92C7-07C44ECD1D11}" type="presOf" srcId="{A8F240F1-B805-43D4-9EBB-245A068732BA}" destId="{839B5EBE-2173-479F-853C-4624B7126180}" srcOrd="0" destOrd="0" presId="urn:microsoft.com/office/officeart/2008/layout/HorizontalMultiLevelHierarchy"/>
    <dgm:cxn modelId="{3CA3FE9A-C74D-47F0-B09C-A905AABBB109}" type="presOf" srcId="{0F890274-DD21-41F2-8332-98981F999125}" destId="{3479AEF6-ED54-4D99-ABC2-B08895ABD8CE}" srcOrd="0" destOrd="0" presId="urn:microsoft.com/office/officeart/2008/layout/HorizontalMultiLevelHierarchy"/>
    <dgm:cxn modelId="{8F36C47A-AE4B-4353-872A-B7AEC8F5F70A}" type="presOf" srcId="{262BAF20-2A6F-4AF5-95FF-4D8D6230A461}" destId="{0BE6EAA0-6671-4E37-991C-675270BEA766}" srcOrd="1" destOrd="0" presId="urn:microsoft.com/office/officeart/2008/layout/HorizontalMultiLevelHierarchy"/>
    <dgm:cxn modelId="{787211D3-3FA6-4E22-8310-DD45B3035AF3}" srcId="{C3FB1912-6D6E-42B3-BC3E-A79FF4D4EE44}" destId="{BD660739-C101-472B-B9CE-DE7B1597326E}" srcOrd="2" destOrd="0" parTransId="{262BAF20-2A6F-4AF5-95FF-4D8D6230A461}" sibTransId="{5112EE2E-F9A2-43E5-82E0-5250F84199D2}"/>
    <dgm:cxn modelId="{42B5D1EE-6037-4B0A-ADD1-130FD76F1592}" type="presOf" srcId="{BD660739-C101-472B-B9CE-DE7B1597326E}" destId="{80D20176-29A2-446F-8791-9DC884039526}" srcOrd="0" destOrd="0" presId="urn:microsoft.com/office/officeart/2008/layout/HorizontalMultiLevelHierarchy"/>
    <dgm:cxn modelId="{E1D0F475-CC65-489D-950D-8B72150F17FF}" srcId="{51B23FC3-F59A-4D96-AF6C-A1FB7A707CC5}" destId="{C3FB1912-6D6E-42B3-BC3E-A79FF4D4EE44}" srcOrd="0" destOrd="0" parTransId="{99D89318-45CA-463D-AA4D-12BA0496DD04}" sibTransId="{8CA71EBC-7D9D-4C5C-ABB7-5AE366BF05C7}"/>
    <dgm:cxn modelId="{5F94FA99-AF13-4C62-9B72-179554C5A90D}" type="presOf" srcId="{6DECCBCB-9EEB-4727-8596-9F216399E0AB}" destId="{A8EF1827-6503-45AE-BD58-C0855043E4CC}" srcOrd="1" destOrd="0" presId="urn:microsoft.com/office/officeart/2008/layout/HorizontalMultiLevelHierarchy"/>
    <dgm:cxn modelId="{369C1740-6E07-4F5F-BBFB-CA7A7B9188B6}" type="presOf" srcId="{51B23FC3-F59A-4D96-AF6C-A1FB7A707CC5}" destId="{BE2E35B6-5E81-4B6C-ACB0-499AE44AC5AF}" srcOrd="0" destOrd="0" presId="urn:microsoft.com/office/officeart/2008/layout/HorizontalMultiLevelHierarchy"/>
    <dgm:cxn modelId="{5F9620C3-7E46-4B10-AFA9-97882DC07B76}" type="presParOf" srcId="{BE2E35B6-5E81-4B6C-ACB0-499AE44AC5AF}" destId="{CFE2D1AE-A7E3-4D8F-A066-A9C137F39FAE}" srcOrd="0" destOrd="0" presId="urn:microsoft.com/office/officeart/2008/layout/HorizontalMultiLevelHierarchy"/>
    <dgm:cxn modelId="{44F5B9CE-6EB2-46D6-965C-869A93C55317}" type="presParOf" srcId="{CFE2D1AE-A7E3-4D8F-A066-A9C137F39FAE}" destId="{4D3227DA-F63F-4CE9-913E-C49BA7028C59}" srcOrd="0" destOrd="0" presId="urn:microsoft.com/office/officeart/2008/layout/HorizontalMultiLevelHierarchy"/>
    <dgm:cxn modelId="{50FD1515-ED58-48F9-9A70-DDBFC1F2D8DB}" type="presParOf" srcId="{CFE2D1AE-A7E3-4D8F-A066-A9C137F39FAE}" destId="{B6CF6141-0B92-416E-AD45-E3E459CD6366}" srcOrd="1" destOrd="0" presId="urn:microsoft.com/office/officeart/2008/layout/HorizontalMultiLevelHierarchy"/>
    <dgm:cxn modelId="{123A079B-FD46-46B7-86A4-ABD455BCF8D9}" type="presParOf" srcId="{B6CF6141-0B92-416E-AD45-E3E459CD6366}" destId="{3479AEF6-ED54-4D99-ABC2-B08895ABD8CE}" srcOrd="0" destOrd="0" presId="urn:microsoft.com/office/officeart/2008/layout/HorizontalMultiLevelHierarchy"/>
    <dgm:cxn modelId="{6BDBE747-CFAA-4B82-828A-F5C47ECA7FCE}" type="presParOf" srcId="{3479AEF6-ED54-4D99-ABC2-B08895ABD8CE}" destId="{5DEF0AA1-572E-4B60-8039-7567D9434A82}" srcOrd="0" destOrd="0" presId="urn:microsoft.com/office/officeart/2008/layout/HorizontalMultiLevelHierarchy"/>
    <dgm:cxn modelId="{9F5D4578-C1F3-4DC1-8E29-63D141BEB34D}" type="presParOf" srcId="{B6CF6141-0B92-416E-AD45-E3E459CD6366}" destId="{89D1EAF4-C6AC-4F53-97DE-D94B958F0F4F}" srcOrd="1" destOrd="0" presId="urn:microsoft.com/office/officeart/2008/layout/HorizontalMultiLevelHierarchy"/>
    <dgm:cxn modelId="{F5AD513F-4D65-477F-BDAA-3546D1C6919C}" type="presParOf" srcId="{89D1EAF4-C6AC-4F53-97DE-D94B958F0F4F}" destId="{AE84DAEA-0410-4074-ABBD-FEB558D1982F}" srcOrd="0" destOrd="0" presId="urn:microsoft.com/office/officeart/2008/layout/HorizontalMultiLevelHierarchy"/>
    <dgm:cxn modelId="{BF8C6F1D-A124-48FC-9824-8551634413F3}" type="presParOf" srcId="{89D1EAF4-C6AC-4F53-97DE-D94B958F0F4F}" destId="{8C9D60E8-9E5A-41DE-8267-EA1AB78A436F}" srcOrd="1" destOrd="0" presId="urn:microsoft.com/office/officeart/2008/layout/HorizontalMultiLevelHierarchy"/>
    <dgm:cxn modelId="{B8F336FE-3EFE-4C7E-ACB1-E178EDB7833C}" type="presParOf" srcId="{B6CF6141-0B92-416E-AD45-E3E459CD6366}" destId="{B835564C-34BB-4920-B6CF-1B4632FD7EEC}" srcOrd="2" destOrd="0" presId="urn:microsoft.com/office/officeart/2008/layout/HorizontalMultiLevelHierarchy"/>
    <dgm:cxn modelId="{3375F04D-32FC-4EAA-B301-7D0249B50899}" type="presParOf" srcId="{B835564C-34BB-4920-B6CF-1B4632FD7EEC}" destId="{A8EF1827-6503-45AE-BD58-C0855043E4CC}" srcOrd="0" destOrd="0" presId="urn:microsoft.com/office/officeart/2008/layout/HorizontalMultiLevelHierarchy"/>
    <dgm:cxn modelId="{546EEB06-EFE6-4A08-A26C-38DC9DE187C3}" type="presParOf" srcId="{B6CF6141-0B92-416E-AD45-E3E459CD6366}" destId="{88BD4C6A-AA63-4BAC-843E-61D4784942E1}" srcOrd="3" destOrd="0" presId="urn:microsoft.com/office/officeart/2008/layout/HorizontalMultiLevelHierarchy"/>
    <dgm:cxn modelId="{E40F9736-E3CF-40CF-B083-0ABAA0AD3BFE}" type="presParOf" srcId="{88BD4C6A-AA63-4BAC-843E-61D4784942E1}" destId="{839B5EBE-2173-479F-853C-4624B7126180}" srcOrd="0" destOrd="0" presId="urn:microsoft.com/office/officeart/2008/layout/HorizontalMultiLevelHierarchy"/>
    <dgm:cxn modelId="{FE6C1449-67F8-46CE-981E-FDE47C8BDE3B}" type="presParOf" srcId="{88BD4C6A-AA63-4BAC-843E-61D4784942E1}" destId="{119CFF02-4906-443D-A659-DD0CF3BF7F00}" srcOrd="1" destOrd="0" presId="urn:microsoft.com/office/officeart/2008/layout/HorizontalMultiLevelHierarchy"/>
    <dgm:cxn modelId="{30B90769-57C0-41A5-8319-7CD9E49BFE54}" type="presParOf" srcId="{B6CF6141-0B92-416E-AD45-E3E459CD6366}" destId="{929D4466-2931-474C-959C-0001A4247427}" srcOrd="4" destOrd="0" presId="urn:microsoft.com/office/officeart/2008/layout/HorizontalMultiLevelHierarchy"/>
    <dgm:cxn modelId="{03B394F7-EF90-431D-AD27-AB10F4BCB55E}" type="presParOf" srcId="{929D4466-2931-474C-959C-0001A4247427}" destId="{0BE6EAA0-6671-4E37-991C-675270BEA766}" srcOrd="0" destOrd="0" presId="urn:microsoft.com/office/officeart/2008/layout/HorizontalMultiLevelHierarchy"/>
    <dgm:cxn modelId="{86FC4584-08EC-425C-A675-F89A6F955198}" type="presParOf" srcId="{B6CF6141-0B92-416E-AD45-E3E459CD6366}" destId="{002B61CA-9BF6-4BDB-80C8-D63EB009F037}" srcOrd="5" destOrd="0" presId="urn:microsoft.com/office/officeart/2008/layout/HorizontalMultiLevelHierarchy"/>
    <dgm:cxn modelId="{A7BC302A-DE71-4306-9FE5-41631DD1F81E}" type="presParOf" srcId="{002B61CA-9BF6-4BDB-80C8-D63EB009F037}" destId="{80D20176-29A2-446F-8791-9DC884039526}" srcOrd="0" destOrd="0" presId="urn:microsoft.com/office/officeart/2008/layout/HorizontalMultiLevelHierarchy"/>
    <dgm:cxn modelId="{1A4B2F0E-7352-425B-8F93-CF64B9A378D6}" type="presParOf" srcId="{002B61CA-9BF6-4BDB-80C8-D63EB009F037}" destId="{61795DE0-AFB8-4561-8512-0445DFFCA5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D4466-2931-474C-959C-0001A4247427}">
      <dsp:nvSpPr>
        <dsp:cNvPr id="0" name=""/>
        <dsp:cNvSpPr/>
      </dsp:nvSpPr>
      <dsp:spPr>
        <a:xfrm>
          <a:off x="1970923" y="3071440"/>
          <a:ext cx="2097689" cy="24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8844" y="0"/>
              </a:lnTo>
              <a:lnTo>
                <a:pt x="1048844" y="2402230"/>
              </a:lnTo>
              <a:lnTo>
                <a:pt x="2097689" y="240223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940038" y="4192826"/>
        <a:ext cx="159460" cy="159460"/>
      </dsp:txXfrm>
    </dsp:sp>
    <dsp:sp modelId="{B835564C-34BB-4920-B6CF-1B4632FD7EEC}">
      <dsp:nvSpPr>
        <dsp:cNvPr id="0" name=""/>
        <dsp:cNvSpPr/>
      </dsp:nvSpPr>
      <dsp:spPr>
        <a:xfrm>
          <a:off x="1970923" y="3002758"/>
          <a:ext cx="20790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8682"/>
              </a:moveTo>
              <a:lnTo>
                <a:pt x="1039506" y="68682"/>
              </a:lnTo>
              <a:lnTo>
                <a:pt x="1039506" y="45720"/>
              </a:lnTo>
              <a:lnTo>
                <a:pt x="2079012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958451" y="2996500"/>
        <a:ext cx="103956" cy="103956"/>
      </dsp:txXfrm>
    </dsp:sp>
    <dsp:sp modelId="{3479AEF6-ED54-4D99-ABC2-B08895ABD8CE}">
      <dsp:nvSpPr>
        <dsp:cNvPr id="0" name=""/>
        <dsp:cNvSpPr/>
      </dsp:nvSpPr>
      <dsp:spPr>
        <a:xfrm>
          <a:off x="1970923" y="533620"/>
          <a:ext cx="2032120" cy="2537820"/>
        </a:xfrm>
        <a:custGeom>
          <a:avLst/>
          <a:gdLst/>
          <a:ahLst/>
          <a:cxnLst/>
          <a:rect l="0" t="0" r="0" b="0"/>
          <a:pathLst>
            <a:path>
              <a:moveTo>
                <a:pt x="0" y="2537820"/>
              </a:moveTo>
              <a:lnTo>
                <a:pt x="1016060" y="2537820"/>
              </a:lnTo>
              <a:lnTo>
                <a:pt x="1016060" y="0"/>
              </a:lnTo>
              <a:lnTo>
                <a:pt x="203212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905705" y="1721251"/>
        <a:ext cx="162558" cy="162558"/>
      </dsp:txXfrm>
    </dsp:sp>
    <dsp:sp modelId="{4D3227DA-F63F-4CE9-913E-C49BA7028C59}">
      <dsp:nvSpPr>
        <dsp:cNvPr id="0" name=""/>
        <dsp:cNvSpPr/>
      </dsp:nvSpPr>
      <dsp:spPr>
        <a:xfrm rot="16200000">
          <a:off x="-2085978" y="2085978"/>
          <a:ext cx="6142881" cy="1970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Служба ранней помощи</a:t>
          </a:r>
          <a:endParaRPr lang="ru-RU" sz="5700" kern="1200" dirty="0"/>
        </a:p>
      </dsp:txBody>
      <dsp:txXfrm>
        <a:off x="-2085978" y="2085978"/>
        <a:ext cx="6142881" cy="1970923"/>
      </dsp:txXfrm>
    </dsp:sp>
    <dsp:sp modelId="{AE84DAEA-0410-4074-ABBD-FEB558D1982F}">
      <dsp:nvSpPr>
        <dsp:cNvPr id="0" name=""/>
        <dsp:cNvSpPr/>
      </dsp:nvSpPr>
      <dsp:spPr>
        <a:xfrm>
          <a:off x="4003044" y="0"/>
          <a:ext cx="6031905" cy="1067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Кабинет раннего вмешательства</a:t>
          </a:r>
          <a:endParaRPr lang="ru-RU" sz="3400" kern="1200" dirty="0"/>
        </a:p>
      </dsp:txBody>
      <dsp:txXfrm>
        <a:off x="4003044" y="0"/>
        <a:ext cx="6031905" cy="1067240"/>
      </dsp:txXfrm>
    </dsp:sp>
    <dsp:sp modelId="{839B5EBE-2173-479F-853C-4624B7126180}">
      <dsp:nvSpPr>
        <dsp:cNvPr id="0" name=""/>
        <dsp:cNvSpPr/>
      </dsp:nvSpPr>
      <dsp:spPr>
        <a:xfrm>
          <a:off x="4049936" y="2465532"/>
          <a:ext cx="5972520" cy="1165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Лекотека</a:t>
          </a:r>
          <a:endParaRPr lang="ru-RU" sz="3300" kern="1200" dirty="0"/>
        </a:p>
      </dsp:txBody>
      <dsp:txXfrm>
        <a:off x="4049936" y="2465532"/>
        <a:ext cx="5972520" cy="1165891"/>
      </dsp:txXfrm>
    </dsp:sp>
    <dsp:sp modelId="{80D20176-29A2-446F-8791-9DC884039526}">
      <dsp:nvSpPr>
        <dsp:cNvPr id="0" name=""/>
        <dsp:cNvSpPr/>
      </dsp:nvSpPr>
      <dsp:spPr>
        <a:xfrm>
          <a:off x="4068613" y="4853354"/>
          <a:ext cx="5869200" cy="1240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Мобильная бригада</a:t>
          </a:r>
          <a:endParaRPr lang="ru-RU" sz="3200" kern="1200" dirty="0"/>
        </a:p>
      </dsp:txBody>
      <dsp:txXfrm>
        <a:off x="4068613" y="4853354"/>
        <a:ext cx="5869200" cy="1240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3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5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15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3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48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601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06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77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7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47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5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8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5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7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5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12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4FDBF0F-0EE5-4892-8642-6B7B1641708A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E4060C-E64E-4E09-A2E1-A41E50D5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43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0557"/>
            <a:ext cx="12096584" cy="356925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cs typeface="Aharoni" pitchFamily="2" charset="-79"/>
              </a:rPr>
              <a:t>АНАЛИЗ </a:t>
            </a:r>
            <a:r>
              <a:rPr lang="ru-RU" sz="4400" b="1" dirty="0" err="1" smtClean="0">
                <a:solidFill>
                  <a:srgbClr val="FFFF00"/>
                </a:solidFill>
                <a:cs typeface="Aharoni" pitchFamily="2" charset="-79"/>
              </a:rPr>
              <a:t>воспитательно</a:t>
            </a:r>
            <a:r>
              <a:rPr lang="ru-RU" sz="4400" b="1" dirty="0" smtClean="0">
                <a:solidFill>
                  <a:srgbClr val="FFFF00"/>
                </a:solidFill>
                <a:cs typeface="Aharoni" pitchFamily="2" charset="-79"/>
              </a:rPr>
              <a:t> – реабилитационной работы  за 2020 год. План работы на 2021 год.</a:t>
            </a:r>
            <a:endParaRPr lang="ru-RU" sz="4400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95416" y="49443"/>
            <a:ext cx="11997587" cy="1148862"/>
          </a:xfrm>
          <a:prstGeom prst="flowChart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ahnschrift Condensed" panose="020B0502040204020203" pitchFamily="34" charset="0"/>
              </a:rPr>
              <a:t>Областное казенное учреждение социального обслуживания</a:t>
            </a:r>
          </a:p>
          <a:p>
            <a:pPr algn="ctr"/>
            <a:r>
              <a:rPr lang="ru-RU" sz="2000" b="1" dirty="0" smtClean="0">
                <a:latin typeface="Bahnschrift Condensed" panose="020B0502040204020203" pitchFamily="34" charset="0"/>
              </a:rPr>
              <a:t>«</a:t>
            </a:r>
            <a:r>
              <a:rPr lang="ru-RU" sz="2000" b="1" dirty="0" err="1" smtClean="0">
                <a:latin typeface="Bahnschrift Condensed" panose="020B0502040204020203" pitchFamily="34" charset="0"/>
              </a:rPr>
              <a:t>Охочевский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социальный приют для детей и подростков»</a:t>
            </a:r>
            <a:endParaRPr lang="ru-RU" sz="2000" b="1" dirty="0">
              <a:latin typeface="Bahnschrift Condensed" panose="020B0502040204020203" pitchFamily="34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7594069" y="4696877"/>
            <a:ext cx="4165266" cy="1242747"/>
          </a:xfrm>
          <a:prstGeom prst="flowChartPunchedTap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Подготовила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Заместитель директора по ВРР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Косогова Зинаида Юрьевна</a:t>
            </a:r>
            <a:endParaRPr lang="ru-RU" sz="16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76" y="3935896"/>
            <a:ext cx="3687913" cy="2765935"/>
          </a:xfrm>
        </p:spPr>
      </p:pic>
    </p:spTree>
    <p:extLst>
      <p:ext uri="{BB962C8B-B14F-4D97-AF65-F5344CB8AC3E}">
        <p14:creationId xmlns:p14="http://schemas.microsoft.com/office/powerpoint/2010/main" val="3468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858" y="220398"/>
            <a:ext cx="8534400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            Показатель </a:t>
            </a:r>
            <a:r>
              <a:rPr lang="ru-RU" b="1" dirty="0">
                <a:solidFill>
                  <a:srgbClr val="FFFF00"/>
                </a:solidFill>
              </a:rPr>
              <a:t>койко-мест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7110890"/>
              </p:ext>
            </p:extLst>
          </p:nvPr>
        </p:nvGraphicFramePr>
        <p:xfrm>
          <a:off x="1781909" y="1477108"/>
          <a:ext cx="7596554" cy="4900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412" y="196686"/>
            <a:ext cx="11343665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Жизнеустройство несовершеннолетних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0228"/>
              </p:ext>
            </p:extLst>
          </p:nvPr>
        </p:nvGraphicFramePr>
        <p:xfrm>
          <a:off x="684212" y="1703753"/>
          <a:ext cx="11038864" cy="4579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716">
                  <a:extLst>
                    <a:ext uri="{9D8B030D-6E8A-4147-A177-3AD203B41FA5}">
                      <a16:colId xmlns:a16="http://schemas.microsoft.com/office/drawing/2014/main" val="3445908061"/>
                    </a:ext>
                  </a:extLst>
                </a:gridCol>
                <a:gridCol w="2759716">
                  <a:extLst>
                    <a:ext uri="{9D8B030D-6E8A-4147-A177-3AD203B41FA5}">
                      <a16:colId xmlns:a16="http://schemas.microsoft.com/office/drawing/2014/main" val="4056880248"/>
                    </a:ext>
                  </a:extLst>
                </a:gridCol>
                <a:gridCol w="2759716">
                  <a:extLst>
                    <a:ext uri="{9D8B030D-6E8A-4147-A177-3AD203B41FA5}">
                      <a16:colId xmlns:a16="http://schemas.microsoft.com/office/drawing/2014/main" val="931255676"/>
                    </a:ext>
                  </a:extLst>
                </a:gridCol>
                <a:gridCol w="2759716">
                  <a:extLst>
                    <a:ext uri="{9D8B030D-6E8A-4147-A177-3AD203B41FA5}">
                      <a16:colId xmlns:a16="http://schemas.microsoft.com/office/drawing/2014/main" val="380122797"/>
                    </a:ext>
                  </a:extLst>
                </a:gridCol>
              </a:tblGrid>
              <a:tr h="65425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120513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Прошли реабилитацию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462020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родные семьи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100403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Возвращены опекунам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86992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Переданы под опеку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50762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Устроены в приемные семьи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76149"/>
                  </a:ext>
                </a:extLst>
              </a:tr>
              <a:tr h="6542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 формы жизнеустройства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09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8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642" y="220132"/>
            <a:ext cx="11109203" cy="15070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Сроки пребывания несовершеннолетних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4074"/>
              </p:ext>
            </p:extLst>
          </p:nvPr>
        </p:nvGraphicFramePr>
        <p:xfrm>
          <a:off x="1200027" y="1342292"/>
          <a:ext cx="10030681" cy="522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15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8083529"/>
              </p:ext>
            </p:extLst>
          </p:nvPr>
        </p:nvGraphicFramePr>
        <p:xfrm>
          <a:off x="492369" y="257908"/>
          <a:ext cx="11418277" cy="6142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937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08" y="116040"/>
            <a:ext cx="8604738" cy="6453554"/>
          </a:xfrm>
        </p:spPr>
      </p:pic>
    </p:spTree>
    <p:extLst>
      <p:ext uri="{BB962C8B-B14F-4D97-AF65-F5344CB8AC3E}">
        <p14:creationId xmlns:p14="http://schemas.microsoft.com/office/powerpoint/2010/main" val="169423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" y="114300"/>
            <a:ext cx="11887199" cy="66947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Предоставлено всего услуг за 2020 год - 8525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9159359"/>
              </p:ext>
            </p:extLst>
          </p:nvPr>
        </p:nvGraphicFramePr>
        <p:xfrm>
          <a:off x="212272" y="865415"/>
          <a:ext cx="11839802" cy="587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1265511" cy="150706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3960959"/>
              </p:ext>
            </p:extLst>
          </p:nvPr>
        </p:nvGraphicFramePr>
        <p:xfrm>
          <a:off x="246551" y="1719385"/>
          <a:ext cx="5990126" cy="455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1947926"/>
              </p:ext>
            </p:extLst>
          </p:nvPr>
        </p:nvGraphicFramePr>
        <p:xfrm>
          <a:off x="6189785" y="146539"/>
          <a:ext cx="5857998" cy="527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60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87270"/>
            <a:ext cx="11551138" cy="94436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Мотивы поступления детей в приют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288407"/>
              </p:ext>
            </p:extLst>
          </p:nvPr>
        </p:nvGraphicFramePr>
        <p:xfrm>
          <a:off x="812801" y="1039443"/>
          <a:ext cx="10433536" cy="510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3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Основания зачисления в приют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заявлению родителей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заявлению органов опеки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заявлению опекунов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2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личному обращению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3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направлению КДН и ЗП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84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4105"/>
              </p:ext>
            </p:extLst>
          </p:nvPr>
        </p:nvGraphicFramePr>
        <p:xfrm>
          <a:off x="1606429" y="162170"/>
          <a:ext cx="85344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Район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Курский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Щигровский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Горшеченский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Курск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Пристенский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Щигры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Золотухинский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Тимский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Рыльский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Мантуровский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Глушковский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Обоянский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Касторенский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Г. Курчатов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Кореневский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2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180" y="157609"/>
            <a:ext cx="10734065" cy="1507067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         Возраст несовершеннолетних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682694"/>
              </p:ext>
            </p:extLst>
          </p:nvPr>
        </p:nvGraphicFramePr>
        <p:xfrm>
          <a:off x="684212" y="1404814"/>
          <a:ext cx="10765325" cy="4847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82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554" y="98212"/>
            <a:ext cx="11707446" cy="15070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Качественный анализ воспитанников приюта и их семей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154596"/>
              </p:ext>
            </p:extLst>
          </p:nvPr>
        </p:nvGraphicFramePr>
        <p:xfrm>
          <a:off x="304799" y="1248849"/>
          <a:ext cx="11590216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7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97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Прошли реабилитацию всего, из них: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ТЖС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СОП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семей, из них: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Многодетные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Неполные 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Состоят на учете в: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КДН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ПДН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41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6" y="3014292"/>
            <a:ext cx="2803649" cy="37382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69" y="1267986"/>
            <a:ext cx="3490636" cy="4654183"/>
          </a:xfrm>
        </p:spPr>
      </p:pic>
      <p:pic>
        <p:nvPicPr>
          <p:cNvPr id="1026" name="Picture 2" descr="C:\Users\1\Desktop\FNuBtM-pj6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04" y="85970"/>
            <a:ext cx="3445832" cy="459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CqxGTtwj8B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2" y="85970"/>
            <a:ext cx="4272410" cy="320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56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2" y="-1"/>
            <a:ext cx="3154569" cy="420609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54" y="685800"/>
            <a:ext cx="3796102" cy="426373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81" y="1553388"/>
            <a:ext cx="3556456" cy="47595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61" y="2194669"/>
            <a:ext cx="3017134" cy="402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9088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305</TotalTime>
  <Words>323</Words>
  <Application>Microsoft Office PowerPoint</Application>
  <PresentationFormat>Широкоэкранный</PresentationFormat>
  <Paragraphs>197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Aharoni</vt:lpstr>
      <vt:lpstr>Arial Black</vt:lpstr>
      <vt:lpstr>Bahnschrift Condensed</vt:lpstr>
      <vt:lpstr>Century Gothic</vt:lpstr>
      <vt:lpstr>Times New Roman</vt:lpstr>
      <vt:lpstr>Wingdings 3</vt:lpstr>
      <vt:lpstr>Сектор</vt:lpstr>
      <vt:lpstr>АНАЛИЗ воспитательно – реабилитационной работы  за 2020 год. План работы на 2021 год.</vt:lpstr>
      <vt:lpstr>Предоставлено всего услуг за 2020 год - 8525</vt:lpstr>
      <vt:lpstr>Презентация PowerPoint</vt:lpstr>
      <vt:lpstr>Мотивы поступления детей в приют</vt:lpstr>
      <vt:lpstr>Презентация PowerPoint</vt:lpstr>
      <vt:lpstr>          Возраст несовершеннолетних</vt:lpstr>
      <vt:lpstr>Качественный анализ воспитанников приюта и их семей</vt:lpstr>
      <vt:lpstr>Презентация PowerPoint</vt:lpstr>
      <vt:lpstr>Презентация PowerPoint</vt:lpstr>
      <vt:lpstr>              Показатель койко-мест</vt:lpstr>
      <vt:lpstr>Жизнеустройство несовершеннолетних</vt:lpstr>
      <vt:lpstr>Сроки пребывания несовершеннолетних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30</cp:revision>
  <dcterms:created xsi:type="dcterms:W3CDTF">2021-02-11T18:31:08Z</dcterms:created>
  <dcterms:modified xsi:type="dcterms:W3CDTF">2021-02-18T17:17:26Z</dcterms:modified>
</cp:coreProperties>
</file>